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sldIdLst>
    <p:sldId id="259" r:id="rId2"/>
    <p:sldId id="260" r:id="rId3"/>
  </p:sldIdLst>
  <p:sldSz cx="12192000" cy="6858000"/>
  <p:notesSz cx="7034213" cy="10164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2EC3DAEE-7CAF-488E-A364-0B0DA2A04963}">
          <p14:sldIdLst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田上 美子" initials="田上" lastIdx="1" clrIdx="0">
    <p:extLst>
      <p:ext uri="{19B8F6BF-5375-455C-9EA6-DF929625EA0E}">
        <p15:presenceInfo xmlns:p15="http://schemas.microsoft.com/office/powerpoint/2012/main" userId="S::y-tanoue@city.nishinoomote.lg.jp::05d17575-af0c-42a4-b517-4a5bb2c18b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52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163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93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44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70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87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376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11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10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19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7561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844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9223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285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298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222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06411-6C6D-483B-899D-363369389131}" type="datetimeFigureOut">
              <a:rPr kumimoji="1" lang="ja-JP" altLang="en-US" smtClean="0"/>
              <a:t>2024/4/26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B3F65A1-3858-4219-957F-D9D00EA950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06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CFAC47B-4D01-42F0-B400-3FAD147BAE52}"/>
              </a:ext>
            </a:extLst>
          </p:cNvPr>
          <p:cNvSpPr/>
          <p:nvPr/>
        </p:nvSpPr>
        <p:spPr>
          <a:xfrm>
            <a:off x="7052748" y="49353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dirty="0"/>
              <a:t>　　</a:t>
            </a: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18FAE9CB-4F61-489E-A18B-0B767E9B5A75}"/>
              </a:ext>
            </a:extLst>
          </p:cNvPr>
          <p:cNvSpPr txBox="1">
            <a:spLocks/>
          </p:cNvSpPr>
          <p:nvPr/>
        </p:nvSpPr>
        <p:spPr>
          <a:xfrm>
            <a:off x="2936098" y="271212"/>
            <a:ext cx="6319804" cy="4611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【R</a:t>
            </a:r>
            <a:r>
              <a:rPr lang="ja-JP" altLang="en-US" sz="4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６年度も実施します！</a:t>
            </a:r>
            <a:r>
              <a:rPr lang="en-US" altLang="ja-JP" sz="4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】</a:t>
            </a:r>
            <a:r>
              <a:rPr lang="ja-JP" altLang="en-US" sz="4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　西之表市人材確保対策事業　　</a:t>
            </a:r>
            <a:endParaRPr lang="ja-JP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CFC8600-0437-4DF6-AEE8-1CEB04D8397A}"/>
              </a:ext>
            </a:extLst>
          </p:cNvPr>
          <p:cNvSpPr/>
          <p:nvPr/>
        </p:nvSpPr>
        <p:spPr>
          <a:xfrm>
            <a:off x="643992" y="701547"/>
            <a:ext cx="3477435" cy="11541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1" lang="en-US" altLang="ja-JP" sz="1400" dirty="0"/>
              <a:t>R</a:t>
            </a:r>
            <a:r>
              <a:rPr kumimoji="1" lang="ja-JP" altLang="en-US" sz="1400" dirty="0"/>
              <a:t>６年度から、家賃の補助期間の延長</a:t>
            </a:r>
            <a:r>
              <a:rPr kumimoji="1" lang="ja-JP" altLang="en-US" sz="1400" dirty="0">
                <a:solidFill>
                  <a:srgbClr val="FF0000"/>
                </a:solidFill>
              </a:rPr>
              <a:t>（１年→３年に）</a:t>
            </a:r>
            <a:r>
              <a:rPr kumimoji="1" lang="ja-JP" altLang="en-US" sz="1400" dirty="0"/>
              <a:t>、転入してからの期間の見直し</a:t>
            </a:r>
            <a:r>
              <a:rPr kumimoji="1" lang="ja-JP" altLang="en-US" sz="1400" dirty="0">
                <a:solidFill>
                  <a:srgbClr val="FF0000"/>
                </a:solidFill>
              </a:rPr>
              <a:t>（２カ月内→６か月内に）</a:t>
            </a:r>
            <a:r>
              <a:rPr kumimoji="1" lang="ja-JP" altLang="en-US" sz="1400" dirty="0"/>
              <a:t>を行いました。</a:t>
            </a:r>
            <a:r>
              <a:rPr kumimoji="1" lang="ja-JP" altLang="en-US" sz="1300" dirty="0">
                <a:solidFill>
                  <a:srgbClr val="0070C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詳しくは各分野の関係課にお問い合わせください。</a:t>
            </a:r>
            <a:endParaRPr kumimoji="1" lang="ja-JP" altLang="en-US" sz="1400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597BB19-EB73-4887-99F4-5E86F4AAC3E6}"/>
              </a:ext>
            </a:extLst>
          </p:cNvPr>
          <p:cNvSpPr/>
          <p:nvPr/>
        </p:nvSpPr>
        <p:spPr>
          <a:xfrm>
            <a:off x="4258627" y="785689"/>
            <a:ext cx="6975430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★</a:t>
            </a:r>
            <a:r>
              <a:rPr lang="ja-JP" altLang="en-US" sz="15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地方移住を検討中の皆さま、種子島西之表市で一緒に働きませんか？</a:t>
            </a:r>
            <a:endParaRPr lang="en-US" altLang="ja-JP" sz="15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E25224-BA52-4D89-B1E5-FA2F5D759FFF}"/>
              </a:ext>
            </a:extLst>
          </p:cNvPr>
          <p:cNvSpPr txBox="1"/>
          <p:nvPr/>
        </p:nvSpPr>
        <p:spPr>
          <a:xfrm>
            <a:off x="4258626" y="1164925"/>
            <a:ext cx="6975431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★</a:t>
            </a:r>
            <a:r>
              <a:rPr lang="ja-JP" altLang="en-US" sz="15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種子島出身の皆さま、ふるさとの活性化のためにあなたの力が必要です！</a:t>
            </a:r>
            <a:endParaRPr lang="en-US" altLang="ja-JP" sz="15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7" name="表 10">
            <a:extLst>
              <a:ext uri="{FF2B5EF4-FFF2-40B4-BE49-F238E27FC236}">
                <a16:creationId xmlns:a16="http://schemas.microsoft.com/office/drawing/2014/main" id="{4D98DA06-EDD7-45BE-AEFA-188C27837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474322"/>
              </p:ext>
            </p:extLst>
          </p:nvPr>
        </p:nvGraphicFramePr>
        <p:xfrm>
          <a:off x="1082661" y="1999548"/>
          <a:ext cx="10151396" cy="458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7853">
                  <a:extLst>
                    <a:ext uri="{9D8B030D-6E8A-4147-A177-3AD203B41FA5}">
                      <a16:colId xmlns:a16="http://schemas.microsoft.com/office/drawing/2014/main" val="2886899975"/>
                    </a:ext>
                  </a:extLst>
                </a:gridCol>
                <a:gridCol w="5123543">
                  <a:extLst>
                    <a:ext uri="{9D8B030D-6E8A-4147-A177-3AD203B41FA5}">
                      <a16:colId xmlns:a16="http://schemas.microsoft.com/office/drawing/2014/main" val="398228470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kumimoji="1" lang="ja-JP" altLang="en-US" sz="1800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◆　具体的な支援策　　</a:t>
                      </a:r>
                      <a:r>
                        <a:rPr kumimoji="1" lang="en-US" altLang="ja-JP" sz="1600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※</a:t>
                      </a:r>
                      <a:r>
                        <a:rPr lang="ja-JP" altLang="en-US" sz="18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必須条件</a:t>
                      </a:r>
                      <a:r>
                        <a:rPr lang="ja-JP" altLang="en-US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：西之表市に住民登録していること</a:t>
                      </a:r>
                      <a:endParaRPr kumimoji="1" lang="ja-JP" altLang="en-US" sz="1800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35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対象者その①：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UI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ターン者</a:t>
                      </a:r>
                      <a:endParaRPr kumimoji="1" lang="en-US" altLang="ja-JP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（西之表市へ転入後</a:t>
                      </a:r>
                      <a:r>
                        <a:rPr kumimoji="1" lang="ja-JP" altLang="en-US" dirty="0">
                          <a:solidFill>
                            <a:srgbClr val="FF0000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６カ月以内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に就職する者）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対象者その②：市内在住者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38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★　全業種を対象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(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常勤）</a:t>
                      </a:r>
                      <a:endParaRPr kumimoji="1" lang="en-US" altLang="ja-JP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➣　</a:t>
                      </a:r>
                      <a:r>
                        <a:rPr kumimoji="1" lang="en-US" altLang="ja-JP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UI</a:t>
                      </a:r>
                      <a:r>
                        <a:rPr kumimoji="1" lang="ja-JP" altLang="en-US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ターン就職者奨励金　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20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</a:t>
                      </a:r>
                    </a:p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➣　</a:t>
                      </a:r>
                      <a:r>
                        <a:rPr kumimoji="1" lang="ja-JP" altLang="en-US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新卒等就職者奨励金　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5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★　全業種を対象</a:t>
                      </a:r>
                    </a:p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➣　</a:t>
                      </a:r>
                      <a:r>
                        <a:rPr kumimoji="1" lang="ja-JP" altLang="en-US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新卒等就職者奨励金</a:t>
                      </a:r>
                      <a:endParaRPr kumimoji="1" lang="en-US" altLang="ja-JP" b="1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　常勤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5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　非常勤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2.5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</a:t>
                      </a:r>
                      <a:endParaRPr kumimoji="1" lang="en-US" altLang="ja-JP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9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★　特定産業分野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(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常勤）</a:t>
                      </a:r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※</a:t>
                      </a:r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に追加支援</a:t>
                      </a:r>
                      <a:endParaRPr kumimoji="1" lang="en-US" altLang="ja-JP" dirty="0">
                        <a:solidFill>
                          <a:srgbClr val="FF0000"/>
                        </a:solidFill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➣　</a:t>
                      </a:r>
                      <a:r>
                        <a:rPr kumimoji="1" lang="ja-JP" altLang="en-US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家族加算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（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1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人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5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</a:t>
                      </a:r>
                      <a:r>
                        <a:rPr kumimoji="1" lang="en-US" altLang="ja-JP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※4</a:t>
                      </a:r>
                      <a:r>
                        <a:rPr kumimoji="1" lang="ja-JP" altLang="en-US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名まで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）</a:t>
                      </a:r>
                      <a:endParaRPr kumimoji="1" lang="en-US" altLang="ja-JP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➣　</a:t>
                      </a:r>
                      <a:r>
                        <a:rPr kumimoji="1" lang="ja-JP" altLang="en-US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家賃補助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（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1/2</a:t>
                      </a:r>
                      <a:r>
                        <a:rPr kumimoji="1" lang="en-US" altLang="ja-JP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※</a:t>
                      </a:r>
                      <a:r>
                        <a:rPr kumimoji="1" lang="ja-JP" altLang="en-US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上限月額</a:t>
                      </a:r>
                      <a:r>
                        <a:rPr kumimoji="1" lang="en-US" altLang="ja-JP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）</a:t>
                      </a:r>
                      <a:r>
                        <a:rPr kumimoji="1" lang="ja-JP" altLang="en-US" b="1" dirty="0">
                          <a:solidFill>
                            <a:srgbClr val="FF0000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３年間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★　特定産業分野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※</a:t>
                      </a:r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に追加支援</a:t>
                      </a:r>
                      <a:endParaRPr kumimoji="1" lang="en-US" altLang="ja-JP" dirty="0">
                        <a:solidFill>
                          <a:srgbClr val="FF0000"/>
                        </a:solidFill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➣　</a:t>
                      </a:r>
                      <a:r>
                        <a:rPr kumimoji="1" lang="ja-JP" altLang="en-US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就職者奨励金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（商品券）</a:t>
                      </a:r>
                      <a:endParaRPr kumimoji="1" lang="en-US" altLang="ja-JP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　常勤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5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　非常勤</a:t>
                      </a:r>
                      <a:r>
                        <a:rPr kumimoji="1"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2.5</a:t>
                      </a:r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38475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　★特定産業分野</a:t>
                      </a:r>
                      <a:r>
                        <a:rPr kumimoji="1" lang="en-US" altLang="ja-JP" sz="14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※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勤続奨励金</a:t>
                      </a:r>
                      <a:r>
                        <a:rPr lang="en-US" altLang="ja-JP" sz="1800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(</a:t>
                      </a:r>
                      <a:r>
                        <a:rPr lang="ja-JP" altLang="en-US" sz="1800" b="1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商品券）　</a:t>
                      </a:r>
                      <a:r>
                        <a:rPr lang="en-US" altLang="ja-JP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1</a:t>
                      </a:r>
                      <a:r>
                        <a:rPr lang="ja-JP" altLang="en-US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年目　</a:t>
                      </a:r>
                      <a:r>
                        <a:rPr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5</a:t>
                      </a:r>
                      <a:r>
                        <a:rPr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万円→　</a:t>
                      </a:r>
                      <a:r>
                        <a:rPr lang="en-US" altLang="ja-JP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2</a:t>
                      </a:r>
                      <a:r>
                        <a:rPr lang="ja-JP" altLang="en-US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年目　</a:t>
                      </a:r>
                      <a:r>
                        <a:rPr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5</a:t>
                      </a:r>
                      <a:r>
                        <a:rPr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万円→　</a:t>
                      </a:r>
                      <a:r>
                        <a:rPr lang="en-US" altLang="ja-JP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3</a:t>
                      </a:r>
                      <a:r>
                        <a:rPr lang="ja-JP" altLang="en-US" sz="16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年目　</a:t>
                      </a:r>
                      <a:r>
                        <a:rPr lang="en-US" altLang="ja-JP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5</a:t>
                      </a:r>
                      <a:r>
                        <a:rPr lang="ja-JP" altLang="en-US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万円</a:t>
                      </a:r>
                      <a:endParaRPr kumimoji="1" lang="ja-JP" altLang="en-US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65064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59163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※</a:t>
                      </a:r>
                      <a:r>
                        <a:rPr lang="ja-JP" altLang="en-US" sz="14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特に対策が必要な</a:t>
                      </a:r>
                      <a:r>
                        <a:rPr lang="ja-JP" altLang="en-US" sz="1400" dirty="0">
                          <a:solidFill>
                            <a:srgbClr val="FF0000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医療・介護・福祉・農林水産業</a:t>
                      </a:r>
                      <a:r>
                        <a:rPr lang="ja-JP" altLang="en-US" sz="14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を</a:t>
                      </a:r>
                      <a:r>
                        <a:rPr lang="ja-JP" altLang="en-US" sz="1400" dirty="0">
                          <a:solidFill>
                            <a:srgbClr val="FF0000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「特定産業分野」</a:t>
                      </a:r>
                      <a:r>
                        <a:rPr lang="ja-JP" altLang="en-US" sz="14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と位置づけ、各種奨励金等を準備。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5728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資格の種類や事業所など、各産業分野で条件がありますので、詳細については、各課にお問い合わせください。</a:t>
                      </a:r>
                      <a:r>
                        <a:rPr kumimoji="1" lang="en-US" altLang="ja-JP" sz="14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(</a:t>
                      </a:r>
                      <a:r>
                        <a:rPr kumimoji="1" lang="ja-JP" altLang="en-US" sz="1400" dirty="0"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裏面）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077493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9AD0F6C-3259-43AD-967F-744FF559A33D}"/>
              </a:ext>
            </a:extLst>
          </p:cNvPr>
          <p:cNvSpPr/>
          <p:nvPr/>
        </p:nvSpPr>
        <p:spPr>
          <a:xfrm>
            <a:off x="4258626" y="1532544"/>
            <a:ext cx="6975431" cy="3231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★</a:t>
            </a:r>
            <a:r>
              <a:rPr lang="ja-JP" altLang="en-US" sz="15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市内在住の皆さま、あなたの資格を西之表市のために生かしてみませんか？</a:t>
            </a:r>
          </a:p>
        </p:txBody>
      </p:sp>
    </p:spTree>
    <p:extLst>
      <p:ext uri="{BB962C8B-B14F-4D97-AF65-F5344CB8AC3E}">
        <p14:creationId xmlns:p14="http://schemas.microsoft.com/office/powerpoint/2010/main" val="4208562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>
            <a:extLst>
              <a:ext uri="{FF2B5EF4-FFF2-40B4-BE49-F238E27FC236}">
                <a16:creationId xmlns:a16="http://schemas.microsoft.com/office/drawing/2014/main" id="{6D453607-83A4-4DE0-A786-A0AD6F441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54" y="148818"/>
            <a:ext cx="5197820" cy="437322"/>
          </a:xfrm>
        </p:spPr>
        <p:txBody>
          <a:bodyPr>
            <a:normAutofit fontScale="90000"/>
          </a:bodyPr>
          <a:lstStyle/>
          <a:p>
            <a:r>
              <a:rPr lang="ja-JP" altLang="en-US" sz="3100" dirty="0"/>
              <a:t>★</a:t>
            </a:r>
            <a:r>
              <a:rPr lang="ja-JP" altLang="en-US" sz="2700" dirty="0"/>
              <a:t>各分野の資格・事業所について</a:t>
            </a:r>
            <a:endParaRPr lang="ja-JP" altLang="en-US" dirty="0"/>
          </a:p>
        </p:txBody>
      </p:sp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6A9DC736-FBA4-4629-9B36-B1EE91C5614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82553622"/>
              </p:ext>
            </p:extLst>
          </p:nvPr>
        </p:nvGraphicFramePr>
        <p:xfrm>
          <a:off x="676522" y="598666"/>
          <a:ext cx="11047839" cy="6212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830">
                  <a:extLst>
                    <a:ext uri="{9D8B030D-6E8A-4147-A177-3AD203B41FA5}">
                      <a16:colId xmlns:a16="http://schemas.microsoft.com/office/drawing/2014/main" val="3995122387"/>
                    </a:ext>
                  </a:extLst>
                </a:gridCol>
                <a:gridCol w="3964166">
                  <a:extLst>
                    <a:ext uri="{9D8B030D-6E8A-4147-A177-3AD203B41FA5}">
                      <a16:colId xmlns:a16="http://schemas.microsoft.com/office/drawing/2014/main" val="2921902947"/>
                    </a:ext>
                  </a:extLst>
                </a:gridCol>
                <a:gridCol w="4124641">
                  <a:extLst>
                    <a:ext uri="{9D8B030D-6E8A-4147-A177-3AD203B41FA5}">
                      <a16:colId xmlns:a16="http://schemas.microsoft.com/office/drawing/2014/main" val="3778068601"/>
                    </a:ext>
                  </a:extLst>
                </a:gridCol>
                <a:gridCol w="2177202">
                  <a:extLst>
                    <a:ext uri="{9D8B030D-6E8A-4147-A177-3AD203B41FA5}">
                      <a16:colId xmlns:a16="http://schemas.microsoft.com/office/drawing/2014/main" val="2220673910"/>
                    </a:ext>
                  </a:extLst>
                </a:gridCol>
              </a:tblGrid>
              <a:tr h="325075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資格　等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事業所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担当</a:t>
                      </a:r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2033744947"/>
                  </a:ext>
                </a:extLst>
              </a:tr>
              <a:tr h="899831">
                <a:tc>
                  <a:txBody>
                    <a:bodyPr/>
                    <a:lstStyle/>
                    <a:p>
                      <a:r>
                        <a:rPr kumimoji="1" lang="ja-JP" altLang="en-US" sz="1300" dirty="0"/>
                        <a:t>医療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助産師・保健師・看護師・准看護師・理学療法士・作業療法士・言語聴覚士・放射線技師・臨床検査技師・臨床工学技士・薬剤師・社会福祉士・精神保健福祉士・管理栄養士・栄養士・保育士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市内に所在する医療法第</a:t>
                      </a:r>
                      <a:r>
                        <a:rPr kumimoji="1" lang="en-US" altLang="ja-JP" sz="1100" dirty="0"/>
                        <a:t>1</a:t>
                      </a:r>
                      <a:r>
                        <a:rPr kumimoji="1" lang="ja-JP" altLang="en-US" sz="1100" dirty="0"/>
                        <a:t>条の５第</a:t>
                      </a:r>
                      <a:r>
                        <a:rPr kumimoji="1" lang="en-US" altLang="ja-JP" sz="1100" dirty="0"/>
                        <a:t>1</a:t>
                      </a:r>
                      <a:r>
                        <a:rPr kumimoji="1" lang="ja-JP" altLang="en-US" sz="1100" dirty="0"/>
                        <a:t>項に規定する病院又は同条第</a:t>
                      </a:r>
                      <a:r>
                        <a:rPr kumimoji="1" lang="en-US" altLang="ja-JP" sz="1100" dirty="0"/>
                        <a:t>2</a:t>
                      </a:r>
                      <a:r>
                        <a:rPr kumimoji="1" lang="ja-JP" altLang="en-US" sz="1100" dirty="0"/>
                        <a:t>項に規定する診療所（歯科診療所を除く）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健康保険課健康増進係</a:t>
                      </a:r>
                      <a:endParaRPr kumimoji="1" lang="en-US" altLang="ja-JP" sz="1100" dirty="0"/>
                    </a:p>
                    <a:p>
                      <a:r>
                        <a:rPr kumimoji="1" lang="ja-JP" altLang="en-US" sz="1100" dirty="0"/>
                        <a:t>（保健センターすこやか）</a:t>
                      </a:r>
                      <a:endParaRPr kumimoji="1" lang="en-US" altLang="ja-JP" sz="1100" dirty="0"/>
                    </a:p>
                    <a:p>
                      <a:r>
                        <a:rPr kumimoji="1" lang="ja-JP" altLang="en-US" sz="1100" dirty="0"/>
                        <a:t>電話</a:t>
                      </a:r>
                      <a:r>
                        <a:rPr kumimoji="1" lang="en-US" altLang="ja-JP" sz="1100" dirty="0"/>
                        <a:t>0997-24-3233</a:t>
                      </a:r>
                    </a:p>
                    <a:p>
                      <a:r>
                        <a:rPr kumimoji="1" lang="ja-JP" altLang="en-US" sz="1100" dirty="0"/>
                        <a:t>　　</a:t>
                      </a:r>
                      <a:r>
                        <a:rPr kumimoji="1" lang="en-US" altLang="ja-JP" sz="1100" dirty="0"/>
                        <a:t>0997-22-1111</a:t>
                      </a:r>
                      <a:r>
                        <a:rPr kumimoji="1" lang="ja-JP" altLang="en-US" sz="1100" dirty="0"/>
                        <a:t>（内線</a:t>
                      </a:r>
                      <a:r>
                        <a:rPr kumimoji="1" lang="en-US" altLang="ja-JP" sz="1100" dirty="0"/>
                        <a:t>327</a:t>
                      </a:r>
                      <a:r>
                        <a:rPr kumimoji="1" lang="ja-JP" altLang="en-US" sz="1100" dirty="0"/>
                        <a:t>）</a:t>
                      </a:r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808873967"/>
                  </a:ext>
                </a:extLst>
              </a:tr>
              <a:tr h="899831">
                <a:tc>
                  <a:txBody>
                    <a:bodyPr/>
                    <a:lstStyle/>
                    <a:p>
                      <a:r>
                        <a:rPr kumimoji="1" lang="ja-JP" altLang="en-US" sz="1300" dirty="0"/>
                        <a:t>介護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介護福祉士、社会福祉士、保健師・看護師・准看護師・理学療法士・作業療法士・言語聴覚士・栄養士・介護支援専門員・精神保健福祉士・柔道整復師・あん摩</a:t>
                      </a:r>
                      <a:r>
                        <a:rPr kumimoji="1" lang="ja-JP" altLang="en-US" sz="1100"/>
                        <a:t>マッサージ指圧師・社会</a:t>
                      </a:r>
                      <a:r>
                        <a:rPr kumimoji="1" lang="ja-JP" altLang="en-US" sz="1100" dirty="0"/>
                        <a:t>福祉主事の任用資格等・はり師・</a:t>
                      </a:r>
                      <a:r>
                        <a:rPr kumimoji="1" lang="ja-JP" altLang="en-US" sz="1100"/>
                        <a:t>きゅう師・その他</a:t>
                      </a:r>
                      <a:endParaRPr kumimoji="1" lang="ja-JP" altLang="en-US" sz="1100" dirty="0"/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市内に所在する介護保険法に規定</a:t>
                      </a:r>
                      <a:r>
                        <a:rPr kumimoji="1" lang="ja-JP" altLang="en-US" sz="1100"/>
                        <a:t>する居宅介護</a:t>
                      </a:r>
                      <a:r>
                        <a:rPr kumimoji="1" lang="en-US" altLang="ja-JP" sz="1100"/>
                        <a:t>(</a:t>
                      </a:r>
                      <a:r>
                        <a:rPr kumimoji="1" lang="ja-JP" altLang="en-US" sz="1100" dirty="0"/>
                        <a:t>予防）サービス事業所・地域密着型介護（予防）サービス事業所・居宅介護（予防）支援事業所・介護老人福祉施設及び介護老人保健施設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高齢者支援課介護保険係</a:t>
                      </a:r>
                      <a:endParaRPr kumimoji="1" lang="en-US" altLang="ja-JP" sz="1100" dirty="0"/>
                    </a:p>
                    <a:p>
                      <a:r>
                        <a:rPr kumimoji="1" lang="ja-JP" altLang="en-US" sz="1100" dirty="0"/>
                        <a:t>電話</a:t>
                      </a:r>
                      <a:r>
                        <a:rPr kumimoji="1" lang="en-US" altLang="ja-JP" sz="1100" dirty="0"/>
                        <a:t>0997-22-1111</a:t>
                      </a:r>
                      <a:r>
                        <a:rPr kumimoji="1" lang="ja-JP" altLang="en-US" sz="1100" dirty="0"/>
                        <a:t>（内線</a:t>
                      </a:r>
                      <a:r>
                        <a:rPr kumimoji="1" lang="en-US" altLang="ja-JP" sz="1100" dirty="0"/>
                        <a:t>362</a:t>
                      </a:r>
                      <a:r>
                        <a:rPr kumimoji="1" lang="ja-JP" altLang="en-US" sz="1100" dirty="0"/>
                        <a:t>）</a:t>
                      </a:r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2103339208"/>
                  </a:ext>
                </a:extLst>
              </a:tr>
              <a:tr h="572108">
                <a:tc>
                  <a:txBody>
                    <a:bodyPr/>
                    <a:lstStyle/>
                    <a:p>
                      <a:r>
                        <a:rPr kumimoji="1" lang="ja-JP" altLang="en-US" sz="1300" dirty="0"/>
                        <a:t>子育て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保育士・幼稚園教諭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市内に所在する保育所、認定こども園、幼稚園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福祉事務所子育て支援係</a:t>
                      </a:r>
                      <a:endParaRPr kumimoji="1" lang="en-US" altLang="ja-JP" sz="1100" dirty="0"/>
                    </a:p>
                    <a:p>
                      <a:r>
                        <a:rPr kumimoji="1" lang="ja-JP" altLang="en-US" sz="1100" dirty="0"/>
                        <a:t>電話</a:t>
                      </a:r>
                      <a:r>
                        <a:rPr kumimoji="1" lang="en-US" altLang="ja-JP" sz="1100" dirty="0"/>
                        <a:t>0997-22-1111</a:t>
                      </a:r>
                      <a:r>
                        <a:rPr kumimoji="1" lang="ja-JP" altLang="en-US" sz="1100" dirty="0"/>
                        <a:t>（内線</a:t>
                      </a:r>
                      <a:r>
                        <a:rPr kumimoji="1" lang="en-US" altLang="ja-JP" sz="1100" dirty="0"/>
                        <a:t>328</a:t>
                      </a:r>
                      <a:r>
                        <a:rPr kumimoji="1" lang="ja-JP" altLang="en-US" sz="1100" dirty="0"/>
                        <a:t>）</a:t>
                      </a:r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1056383208"/>
                  </a:ext>
                </a:extLst>
              </a:tr>
              <a:tr h="1063693">
                <a:tc>
                  <a:txBody>
                    <a:bodyPr/>
                    <a:lstStyle/>
                    <a:p>
                      <a:r>
                        <a:rPr kumimoji="1" lang="ja-JP" altLang="en-US" sz="1300" dirty="0"/>
                        <a:t>障害</a:t>
                      </a:r>
                      <a:endParaRPr kumimoji="1" lang="en-US" altLang="ja-JP" sz="1300" dirty="0"/>
                    </a:p>
                    <a:p>
                      <a:r>
                        <a:rPr kumimoji="1" lang="ja-JP" altLang="en-US" sz="1300" dirty="0"/>
                        <a:t>福祉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支援員・世話人・指導員・生活支援員・相談支援専門員・就労支援員・職業指導員・作業指導員・保育士・児童指導員・サービス管理責任者・児童発達管理責任者・看護師・准看護師・社会福祉士・精神保健福祉士・介護福祉士・栄養士・管理栄養士・訪問介護員・その他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障害者の日常生活及び社会生活を総合的に支援するための法律第</a:t>
                      </a:r>
                      <a:r>
                        <a:rPr kumimoji="1" lang="en-US" altLang="ja-JP" sz="1100" dirty="0"/>
                        <a:t>5</a:t>
                      </a:r>
                      <a:r>
                        <a:rPr kumimoji="1" lang="ja-JP" altLang="en-US" sz="1100" dirty="0"/>
                        <a:t>条に規定するサービスを提供する施設や事業所並びに児童福祉法第</a:t>
                      </a:r>
                      <a:r>
                        <a:rPr kumimoji="1" lang="en-US" altLang="ja-JP" sz="1100" dirty="0"/>
                        <a:t>6</a:t>
                      </a:r>
                      <a:r>
                        <a:rPr kumimoji="1" lang="ja-JP" altLang="en-US" sz="1100" dirty="0"/>
                        <a:t>条の２の２に規定するサービスを提供する事業所で、種子島内に所在する事業所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福祉事務所社会福祉係</a:t>
                      </a:r>
                      <a:endParaRPr kumimoji="1" lang="en-US" altLang="ja-JP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電話</a:t>
                      </a:r>
                      <a:r>
                        <a:rPr kumimoji="1" lang="en-US" altLang="ja-JP" sz="1100" dirty="0"/>
                        <a:t>0997-22-1111</a:t>
                      </a:r>
                      <a:r>
                        <a:rPr kumimoji="1" lang="ja-JP" altLang="en-US" sz="1100" dirty="0"/>
                        <a:t>（内線</a:t>
                      </a:r>
                      <a:r>
                        <a:rPr kumimoji="1" lang="en-US" altLang="ja-JP" sz="1100" dirty="0"/>
                        <a:t>321</a:t>
                      </a:r>
                      <a:r>
                        <a:rPr kumimoji="1" lang="ja-JP" altLang="en-US" sz="1100" dirty="0"/>
                        <a:t>）</a:t>
                      </a:r>
                    </a:p>
                    <a:p>
                      <a:endParaRPr kumimoji="1" lang="ja-JP" altLang="en-US" sz="1100" dirty="0"/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1326366886"/>
                  </a:ext>
                </a:extLst>
              </a:tr>
              <a:tr h="735970">
                <a:tc>
                  <a:txBody>
                    <a:bodyPr/>
                    <a:lstStyle/>
                    <a:p>
                      <a:r>
                        <a:rPr kumimoji="1" lang="ja-JP" altLang="en-US" sz="1300" dirty="0"/>
                        <a:t>農業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右記事業所に、期間の定めのない雇用契約を締結し、常勤であること　等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農業法人・農業者（青色申告者に限る）・種子屋久農業協同組合西之表支所営農販売課営農指導係・公益社団法人西之表市農業振興公社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農林水産課農政管理係</a:t>
                      </a:r>
                      <a:endParaRPr kumimoji="1" lang="en-US" altLang="ja-JP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電話</a:t>
                      </a:r>
                      <a:r>
                        <a:rPr kumimoji="1" lang="en-US" altLang="ja-JP" sz="1100" dirty="0"/>
                        <a:t>0997-22-1111</a:t>
                      </a:r>
                      <a:r>
                        <a:rPr kumimoji="1" lang="ja-JP" altLang="en-US" sz="1100" dirty="0"/>
                        <a:t>（内線</a:t>
                      </a:r>
                      <a:r>
                        <a:rPr kumimoji="1" lang="en-US" altLang="ja-JP" sz="1100" dirty="0"/>
                        <a:t>245</a:t>
                      </a:r>
                      <a:r>
                        <a:rPr kumimoji="1" lang="ja-JP" altLang="en-US" sz="1100" dirty="0"/>
                        <a:t>）</a:t>
                      </a:r>
                    </a:p>
                    <a:p>
                      <a:endParaRPr kumimoji="1" lang="ja-JP" altLang="en-US" sz="1100" dirty="0"/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2035209176"/>
                  </a:ext>
                </a:extLst>
              </a:tr>
              <a:tr h="572108">
                <a:tc>
                  <a:txBody>
                    <a:bodyPr/>
                    <a:lstStyle/>
                    <a:p>
                      <a:r>
                        <a:rPr kumimoji="1" lang="ja-JP" altLang="en-US" sz="1300" dirty="0"/>
                        <a:t>林業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右記事業所に、期間の定めのない雇用契約を締結し、常勤であること　等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市内に所在する林業に関する事業を運営する事業所等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農林水産課林務係</a:t>
                      </a:r>
                      <a:endParaRPr kumimoji="1" lang="en-US" altLang="ja-JP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電話</a:t>
                      </a:r>
                      <a:r>
                        <a:rPr kumimoji="1" lang="en-US" altLang="ja-JP" sz="1100" dirty="0"/>
                        <a:t>0997-22-1111</a:t>
                      </a:r>
                      <a:r>
                        <a:rPr kumimoji="1" lang="ja-JP" altLang="en-US" sz="1100" dirty="0"/>
                        <a:t>（内線</a:t>
                      </a:r>
                      <a:r>
                        <a:rPr kumimoji="1" lang="en-US" altLang="ja-JP" sz="1100" dirty="0"/>
                        <a:t>244</a:t>
                      </a:r>
                      <a:r>
                        <a:rPr kumimoji="1" lang="ja-JP" altLang="en-US" sz="1100" dirty="0"/>
                        <a:t>）</a:t>
                      </a:r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1007461037"/>
                  </a:ext>
                </a:extLst>
              </a:tr>
              <a:tr h="572108">
                <a:tc>
                  <a:txBody>
                    <a:bodyPr/>
                    <a:lstStyle/>
                    <a:p>
                      <a:r>
                        <a:rPr kumimoji="1" lang="ja-JP" altLang="en-US" sz="1300" dirty="0"/>
                        <a:t>水産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右記事業所に、期間の定めのない雇用契約を締結し、常勤であること　等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市内に所在する概ね年間を通じて漁業を営む漁業協同組合・漁業法人・水産業事業体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農林水産課水産係</a:t>
                      </a:r>
                      <a:endParaRPr kumimoji="1" lang="en-US" altLang="ja-JP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電話</a:t>
                      </a:r>
                      <a:r>
                        <a:rPr kumimoji="1" lang="en-US" altLang="ja-JP" sz="1100" dirty="0"/>
                        <a:t>0997-22-1111</a:t>
                      </a:r>
                      <a:r>
                        <a:rPr kumimoji="1" lang="ja-JP" altLang="en-US" sz="1100" dirty="0"/>
                        <a:t>（内線</a:t>
                      </a:r>
                      <a:r>
                        <a:rPr kumimoji="1" lang="en-US" altLang="ja-JP" sz="1100" dirty="0"/>
                        <a:t>243</a:t>
                      </a:r>
                      <a:r>
                        <a:rPr kumimoji="1" lang="ja-JP" altLang="en-US" sz="1100" dirty="0"/>
                        <a:t>）</a:t>
                      </a:r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2733868324"/>
                  </a:ext>
                </a:extLst>
              </a:tr>
              <a:tr h="572108">
                <a:tc>
                  <a:txBody>
                    <a:bodyPr/>
                    <a:lstStyle/>
                    <a:p>
                      <a:r>
                        <a:rPr kumimoji="1" lang="ja-JP" altLang="en-US" sz="1300" dirty="0"/>
                        <a:t>商工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右記事業所に正社員として採用が内定している、市外からの転入者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①中小企業法第</a:t>
                      </a:r>
                      <a:r>
                        <a:rPr kumimoji="1" lang="en-US" altLang="ja-JP" sz="1100" dirty="0"/>
                        <a:t>2</a:t>
                      </a:r>
                      <a:r>
                        <a:rPr kumimoji="1" lang="ja-JP" altLang="en-US" sz="1100" dirty="0"/>
                        <a:t>条第</a:t>
                      </a:r>
                      <a:r>
                        <a:rPr kumimoji="1" lang="en-US" altLang="ja-JP" sz="1100" dirty="0"/>
                        <a:t>1</a:t>
                      </a:r>
                      <a:r>
                        <a:rPr kumimoji="1" lang="ja-JP" altLang="en-US" sz="1100" dirty="0"/>
                        <a:t>項に規定する中小企業者・②①に該当しない法人であって、資本金等の額が</a:t>
                      </a:r>
                      <a:r>
                        <a:rPr kumimoji="1" lang="en-US" altLang="ja-JP" sz="1100" dirty="0"/>
                        <a:t>3</a:t>
                      </a:r>
                      <a:r>
                        <a:rPr kumimoji="1" lang="ja-JP" altLang="en-US" sz="1100" dirty="0"/>
                        <a:t>億円以下であるもの等</a:t>
                      </a:r>
                    </a:p>
                  </a:txBody>
                  <a:tcPr marL="80523" marR="80523" marT="40262" marB="40262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経済観光課商工政策係</a:t>
                      </a:r>
                      <a:endParaRPr kumimoji="1" lang="en-US" altLang="ja-JP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電話</a:t>
                      </a:r>
                      <a:r>
                        <a:rPr kumimoji="1" lang="en-US" altLang="ja-JP" sz="1100" dirty="0"/>
                        <a:t>0997-22-1111</a:t>
                      </a:r>
                      <a:r>
                        <a:rPr kumimoji="1" lang="ja-JP" altLang="en-US" sz="1100" dirty="0"/>
                        <a:t>（内線</a:t>
                      </a:r>
                      <a:r>
                        <a:rPr kumimoji="1" lang="en-US" altLang="ja-JP" sz="1100" dirty="0"/>
                        <a:t>271</a:t>
                      </a:r>
                      <a:r>
                        <a:rPr kumimoji="1" lang="ja-JP" altLang="en-US" sz="1100" dirty="0"/>
                        <a:t>）</a:t>
                      </a:r>
                    </a:p>
                  </a:txBody>
                  <a:tcPr marL="80523" marR="80523" marT="40262" marB="40262"/>
                </a:tc>
                <a:extLst>
                  <a:ext uri="{0D108BD9-81ED-4DB2-BD59-A6C34878D82A}">
                    <a16:rowId xmlns:a16="http://schemas.microsoft.com/office/drawing/2014/main" val="430612911"/>
                  </a:ext>
                </a:extLst>
              </a:tr>
            </a:tbl>
          </a:graphicData>
        </a:graphic>
      </p:graphicFrame>
      <p:sp>
        <p:nvSpPr>
          <p:cNvPr id="10" name="タイトル 8">
            <a:extLst>
              <a:ext uri="{FF2B5EF4-FFF2-40B4-BE49-F238E27FC236}">
                <a16:creationId xmlns:a16="http://schemas.microsoft.com/office/drawing/2014/main" id="{2953180C-A6E8-40C6-8AB8-C40B4B7CEB99}"/>
              </a:ext>
            </a:extLst>
          </p:cNvPr>
          <p:cNvSpPr txBox="1">
            <a:spLocks/>
          </p:cNvSpPr>
          <p:nvPr/>
        </p:nvSpPr>
        <p:spPr>
          <a:xfrm>
            <a:off x="7418250" y="148818"/>
            <a:ext cx="4773750" cy="4373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100" dirty="0"/>
              <a:t>※</a:t>
            </a:r>
            <a:r>
              <a:rPr lang="ja-JP" altLang="en-US" sz="3100" dirty="0"/>
              <a:t>詳細については、担当にお問い合わせください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6388097"/>
      </p:ext>
    </p:extLst>
  </p:cSld>
  <p:clrMapOvr>
    <a:masterClrMapping/>
  </p:clrMapOvr>
</p:sld>
</file>

<file path=ppt/theme/theme1.xml><?xml version="1.0" encoding="utf-8"?>
<a:theme xmlns:a="http://schemas.openxmlformats.org/drawingml/2006/main" name="ウィスプ">
  <a:themeElements>
    <a:clrScheme name="オレンジがかった赤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ウィスプ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ィスプ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532</TotalTime>
  <Words>949</Words>
  <Application>Microsoft Office PowerPoint</Application>
  <PresentationFormat>ワイド画面</PresentationFormat>
  <Paragraphs>74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HGSｺﾞｼｯｸM</vt:lpstr>
      <vt:lpstr>Arial</vt:lpstr>
      <vt:lpstr>Century Gothic</vt:lpstr>
      <vt:lpstr>Wingdings 3</vt:lpstr>
      <vt:lpstr>ウィスプ</vt:lpstr>
      <vt:lpstr>PowerPoint プレゼンテーション</vt:lpstr>
      <vt:lpstr>★各分野の資格・事業所について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令和5年度　新規事業　西之表市人材確保対策事業</dc:title>
  <dc:creator>田上 美子</dc:creator>
  <cp:lastModifiedBy>荒河 翼</cp:lastModifiedBy>
  <cp:revision>67</cp:revision>
  <cp:lastPrinted>2024-03-27T01:11:43Z</cp:lastPrinted>
  <dcterms:created xsi:type="dcterms:W3CDTF">2023-01-04T07:50:36Z</dcterms:created>
  <dcterms:modified xsi:type="dcterms:W3CDTF">2024-04-26T04:30:02Z</dcterms:modified>
</cp:coreProperties>
</file>